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NanumSquare ExtraBold" panose="020B0600000101010101" charset="-127"/>
      <p:bold r:id="rId21"/>
    </p:embeddedFont>
    <p:embeddedFont>
      <p:font typeface="NanumSquare Light" panose="020B0600000101010101" charset="-127"/>
      <p:regular r:id="rId22"/>
    </p:embeddedFont>
    <p:embeddedFont>
      <p:font typeface="NanumSquareRoundOTF Bold" panose="020B0600000101010101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4" d="100"/>
          <a:sy n="24" d="100"/>
        </p:scale>
        <p:origin x="54" y="13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7975600"/>
            <a:ext cx="16294100" cy="2489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/>
          <p:cNvSpPr txBox="1"/>
          <p:nvPr/>
        </p:nvSpPr>
        <p:spPr>
          <a:xfrm>
            <a:off x="1524000" y="3517900"/>
            <a:ext cx="10833100" cy="238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200" b="0" i="0" u="none" strike="noStrike" dirty="0">
                <a:solidFill>
                  <a:srgbClr val="3B7DDD"/>
                </a:solidFill>
                <a:latin typeface="NanumSquare Light"/>
              </a:rPr>
              <a:t>Arduino</a:t>
            </a:r>
            <a:r>
              <a:rPr lang="ko-KR" sz="5200" b="0" i="0" u="none" strike="noStrike" dirty="0">
                <a:solidFill>
                  <a:srgbClr val="3B7DDD"/>
                </a:solidFill>
                <a:ea typeface="NanumSquare Light"/>
              </a:rPr>
              <a:t>를</a:t>
            </a:r>
            <a:r>
              <a:rPr lang="en-US" sz="5200" b="0" i="0" u="none" strike="noStrike" dirty="0">
                <a:solidFill>
                  <a:srgbClr val="3B7DDD"/>
                </a:solidFill>
                <a:latin typeface="NanumSquare Light"/>
              </a:rPr>
              <a:t> </a:t>
            </a:r>
            <a:r>
              <a:rPr lang="ko-KR" sz="5200" b="0" i="0" u="none" strike="noStrike" dirty="0">
                <a:solidFill>
                  <a:srgbClr val="3B7DDD"/>
                </a:solidFill>
                <a:ea typeface="NanumSquare Light"/>
              </a:rPr>
              <a:t>활용한</a:t>
            </a:r>
          </a:p>
          <a:p>
            <a:pPr lvl="0" algn="l">
              <a:lnSpc>
                <a:spcPct val="99600"/>
              </a:lnSpc>
            </a:pPr>
            <a:r>
              <a:rPr lang="ko-KR" sz="9300" b="0" i="0" u="none" strike="noStrike" dirty="0">
                <a:solidFill>
                  <a:srgbClr val="3B7DDD"/>
                </a:solidFill>
                <a:ea typeface="NanumSquare ExtraBold"/>
              </a:rPr>
              <a:t>수면환경</a:t>
            </a:r>
            <a:r>
              <a:rPr lang="en-US" sz="9300" b="0" i="0" u="none" strike="noStrike" dirty="0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9300" b="0" i="0" u="none" strike="noStrike" dirty="0">
                <a:solidFill>
                  <a:srgbClr val="3B7DDD"/>
                </a:solidFill>
                <a:ea typeface="NanumSquare ExtraBold"/>
              </a:rPr>
              <a:t>제어</a:t>
            </a:r>
            <a:r>
              <a:rPr lang="en-US" sz="9300" b="0" i="0" u="none" strike="noStrike" dirty="0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9300" b="0" i="0" u="none" strike="noStrike" dirty="0">
                <a:solidFill>
                  <a:srgbClr val="3B7DDD"/>
                </a:solidFill>
                <a:ea typeface="NanumSquare ExtraBold"/>
              </a:rPr>
              <a:t>시스템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87600"/>
            <a:ext cx="4356100" cy="520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78000" y="2463800"/>
            <a:ext cx="3784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anumSquare ExtraBold"/>
              </a:rPr>
              <a:t>MINI PROJECT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46100" y="6362700"/>
            <a:ext cx="3568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201A74"/>
                </a:solidFill>
                <a:latin typeface="NanumSquare ExtraBold"/>
              </a:rPr>
              <a:t>IoT_</a:t>
            </a:r>
            <a:r>
              <a:rPr lang="ko-KR" sz="4000" b="0" i="0" u="none" strike="noStrike">
                <a:solidFill>
                  <a:srgbClr val="201A74"/>
                </a:solidFill>
                <a:ea typeface="NanumSquare ExtraBold"/>
              </a:rPr>
              <a:t>취업시켜조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4508500" y="4114800"/>
            <a:ext cx="2209800" cy="26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00000">
            <a:off x="4508500" y="4521200"/>
            <a:ext cx="22098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36800" y="5194300"/>
            <a:ext cx="1587500" cy="26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414500" y="5194300"/>
            <a:ext cx="1587500" cy="26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741400" y="5194300"/>
            <a:ext cx="1587500" cy="266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900000">
            <a:off x="10985500" y="4114800"/>
            <a:ext cx="2209800" cy="26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1700000">
            <a:off x="10985500" y="4521200"/>
            <a:ext cx="2209800" cy="26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1168400"/>
            <a:ext cx="9652000" cy="8343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6743700"/>
            <a:ext cx="1828800" cy="1828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46300" y="88265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실시간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수면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데이터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0900" y="6261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MySQL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00" y="2019300"/>
            <a:ext cx="1803400" cy="1803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120900" y="1409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Python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20900" y="4076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Flask Server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0" y="4254500"/>
            <a:ext cx="3124200" cy="1676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900000">
            <a:off x="10274300" y="3619500"/>
            <a:ext cx="622300" cy="685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416800" y="6286500"/>
            <a:ext cx="3022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A4CA8"/>
                </a:solidFill>
                <a:latin typeface="NanumSquare ExtraBold"/>
              </a:rPr>
              <a:t>ESP8266 </a:t>
            </a:r>
            <a:r>
              <a:rPr lang="en-US" sz="2000" b="0" i="0" u="none" strike="noStrike" dirty="0" err="1">
                <a:solidFill>
                  <a:srgbClr val="3A4CA8"/>
                </a:solidFill>
                <a:latin typeface="NanumSquare ExtraBold"/>
              </a:rPr>
              <a:t>NodeMCU</a:t>
            </a:r>
            <a:endParaRPr lang="en-US" sz="2000" b="0" i="0" u="none" strike="noStrike" dirty="0">
              <a:solidFill>
                <a:srgbClr val="3A4CA8"/>
              </a:solidFill>
              <a:latin typeface="NanumSquare Extra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924800" y="36322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C/C++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0" y="2019300"/>
            <a:ext cx="2552700" cy="1803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855700" y="4076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Arduino UNO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55700" y="1409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C/C++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08100" y="6819900"/>
            <a:ext cx="1727200" cy="1803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868400" y="88265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Arduino Sensor</a:t>
            </a:r>
          </a:p>
        </p:txBody>
      </p:sp>
      <p:sp>
        <p:nvSpPr>
          <p:cNvPr id="32" name="TextBox 32"/>
          <p:cNvSpPr txBox="1"/>
          <p:nvPr/>
        </p:nvSpPr>
        <p:spPr>
          <a:xfrm rot="-900000">
            <a:off x="11226800" y="4711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측정값</a:t>
            </a:r>
          </a:p>
        </p:txBody>
      </p:sp>
      <p:sp>
        <p:nvSpPr>
          <p:cNvPr id="33" name="TextBox 33"/>
          <p:cNvSpPr txBox="1"/>
          <p:nvPr/>
        </p:nvSpPr>
        <p:spPr>
          <a:xfrm rot="-900000">
            <a:off x="10909300" y="3848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JSON</a:t>
            </a:r>
            <a:r>
              <a:rPr lang="en-US" sz="1300" b="0" i="0" u="none" strike="noStrike">
                <a:solidFill>
                  <a:srgbClr val="3A4CA8"/>
                </a:solidFill>
                <a:latin typeface="NanumSquare ExtraBold"/>
              </a:rPr>
              <a:t>(DR, FS, RT)</a:t>
            </a:r>
          </a:p>
        </p:txBody>
      </p:sp>
      <p:sp>
        <p:nvSpPr>
          <p:cNvPr id="34" name="TextBox 34"/>
          <p:cNvSpPr txBox="1"/>
          <p:nvPr/>
        </p:nvSpPr>
        <p:spPr>
          <a:xfrm rot="900000">
            <a:off x="4724400" y="3848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측정값</a:t>
            </a:r>
          </a:p>
        </p:txBody>
      </p:sp>
      <p:sp>
        <p:nvSpPr>
          <p:cNvPr id="35" name="TextBox 35"/>
          <p:cNvSpPr txBox="1"/>
          <p:nvPr/>
        </p:nvSpPr>
        <p:spPr>
          <a:xfrm rot="900000">
            <a:off x="4457700" y="46609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JSON</a:t>
            </a:r>
            <a:r>
              <a:rPr lang="en-US" sz="1300" b="0" i="0" u="none" strike="noStrike">
                <a:solidFill>
                  <a:srgbClr val="3A4CA8"/>
                </a:solidFill>
                <a:latin typeface="NanumSquare ExtraBold"/>
              </a:rPr>
              <a:t>(DR, FS, RT)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70100" y="50165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실시간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데이터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367000" y="5003800"/>
            <a:ext cx="520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제어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124200" y="50165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ID, DR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FS, RT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87400" y="50038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측정값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41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2.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시스템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설계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475200" y="95631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10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4508500" y="4114800"/>
            <a:ext cx="2209800" cy="26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00000">
            <a:off x="4508500" y="4521200"/>
            <a:ext cx="22098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36800" y="5194300"/>
            <a:ext cx="1587500" cy="26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414500" y="5194300"/>
            <a:ext cx="1587500" cy="26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741400" y="5194300"/>
            <a:ext cx="1587500" cy="266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900000">
            <a:off x="10985500" y="4114800"/>
            <a:ext cx="2209800" cy="26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1700000">
            <a:off x="10985500" y="4521200"/>
            <a:ext cx="2209800" cy="266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1168400"/>
            <a:ext cx="9652000" cy="8343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6743700"/>
            <a:ext cx="1828800" cy="1828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46300" y="88265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실시간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수면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데이터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0900" y="6261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MySQL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00" y="2019300"/>
            <a:ext cx="1803400" cy="1803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120900" y="1409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Python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20900" y="4076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Flask Server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0" y="4254500"/>
            <a:ext cx="3124200" cy="1676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900000">
            <a:off x="10274300" y="3619500"/>
            <a:ext cx="622300" cy="685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416800" y="6286500"/>
            <a:ext cx="3022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A4CA8"/>
                </a:solidFill>
                <a:latin typeface="NanumSquare ExtraBold"/>
              </a:rPr>
              <a:t>ESP8266 </a:t>
            </a:r>
            <a:r>
              <a:rPr lang="en-US" sz="2000" b="0" i="0" u="none" strike="noStrike" dirty="0" err="1">
                <a:solidFill>
                  <a:srgbClr val="3A4CA8"/>
                </a:solidFill>
                <a:latin typeface="NanumSquare ExtraBold"/>
              </a:rPr>
              <a:t>NodeMCU</a:t>
            </a:r>
            <a:endParaRPr lang="en-US" sz="2000" b="0" i="0" u="none" strike="noStrike" dirty="0">
              <a:solidFill>
                <a:srgbClr val="3A4CA8"/>
              </a:solidFill>
              <a:latin typeface="NanumSquare Extra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924800" y="36322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C/C++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0" y="2019300"/>
            <a:ext cx="2552700" cy="1803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855700" y="4076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Arduino UNO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55700" y="1409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C/C++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08100" y="6819900"/>
            <a:ext cx="1727200" cy="1803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868400" y="88265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Arduino Sensor</a:t>
            </a:r>
          </a:p>
        </p:txBody>
      </p:sp>
      <p:sp>
        <p:nvSpPr>
          <p:cNvPr id="32" name="TextBox 32"/>
          <p:cNvSpPr txBox="1"/>
          <p:nvPr/>
        </p:nvSpPr>
        <p:spPr>
          <a:xfrm rot="-900000">
            <a:off x="11226800" y="4711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측정값</a:t>
            </a:r>
          </a:p>
        </p:txBody>
      </p:sp>
      <p:sp>
        <p:nvSpPr>
          <p:cNvPr id="33" name="TextBox 33"/>
          <p:cNvSpPr txBox="1"/>
          <p:nvPr/>
        </p:nvSpPr>
        <p:spPr>
          <a:xfrm rot="-900000">
            <a:off x="10909300" y="3848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JSON</a:t>
            </a:r>
            <a:r>
              <a:rPr lang="en-US" sz="1300" b="0" i="0" u="none" strike="noStrike">
                <a:solidFill>
                  <a:srgbClr val="3A4CA8"/>
                </a:solidFill>
                <a:latin typeface="NanumSquare ExtraBold"/>
              </a:rPr>
              <a:t>(DR, FS, RT)</a:t>
            </a:r>
          </a:p>
        </p:txBody>
      </p:sp>
      <p:sp>
        <p:nvSpPr>
          <p:cNvPr id="34" name="TextBox 34"/>
          <p:cNvSpPr txBox="1"/>
          <p:nvPr/>
        </p:nvSpPr>
        <p:spPr>
          <a:xfrm rot="900000">
            <a:off x="4724400" y="3848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측정값</a:t>
            </a:r>
          </a:p>
        </p:txBody>
      </p:sp>
      <p:sp>
        <p:nvSpPr>
          <p:cNvPr id="35" name="TextBox 35"/>
          <p:cNvSpPr txBox="1"/>
          <p:nvPr/>
        </p:nvSpPr>
        <p:spPr>
          <a:xfrm rot="900000">
            <a:off x="4457700" y="46609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JSON</a:t>
            </a:r>
            <a:r>
              <a:rPr lang="en-US" sz="1300" b="0" i="0" u="none" strike="noStrike">
                <a:solidFill>
                  <a:srgbClr val="3A4CA8"/>
                </a:solidFill>
                <a:latin typeface="NanumSquare ExtraBold"/>
              </a:rPr>
              <a:t>(DR, FS, RT)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70100" y="50165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실시간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데이터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367000" y="5003800"/>
            <a:ext cx="520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제어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124200" y="50165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ID, DR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FS, RT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87400" y="50038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측정값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41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2.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시스템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설계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475200" y="95631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11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4508500" y="4114800"/>
            <a:ext cx="2209800" cy="26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700000">
            <a:off x="4508500" y="4521200"/>
            <a:ext cx="22098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36800" y="5194300"/>
            <a:ext cx="1587500" cy="26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4414500" y="5194300"/>
            <a:ext cx="1587500" cy="26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741400" y="5194300"/>
            <a:ext cx="1587500" cy="26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900000">
            <a:off x="10985500" y="4114800"/>
            <a:ext cx="2209800" cy="26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1700000">
            <a:off x="10985500" y="4521200"/>
            <a:ext cx="2209800" cy="266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2500" y="6743700"/>
            <a:ext cx="1828800" cy="1828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46300" y="88265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실시간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수면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데이터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20900" y="6261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MySQL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2500" y="2019300"/>
            <a:ext cx="1803400" cy="180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120900" y="1409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Python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20900" y="4076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Flask Server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0" y="4254500"/>
            <a:ext cx="3124200" cy="167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900000">
            <a:off x="10274300" y="3619500"/>
            <a:ext cx="622300" cy="685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416800" y="6286500"/>
            <a:ext cx="3022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A4CA8"/>
                </a:solidFill>
                <a:latin typeface="NanumSquare ExtraBold"/>
              </a:rPr>
              <a:t>ESP8266 </a:t>
            </a:r>
            <a:r>
              <a:rPr lang="en-US" sz="2000" b="0" i="0" u="none" strike="noStrike" dirty="0" err="1">
                <a:solidFill>
                  <a:srgbClr val="3A4CA8"/>
                </a:solidFill>
                <a:latin typeface="NanumSquare ExtraBold"/>
              </a:rPr>
              <a:t>NodeMCU</a:t>
            </a:r>
            <a:endParaRPr lang="en-US" sz="2000" b="0" i="0" u="none" strike="noStrike" dirty="0">
              <a:solidFill>
                <a:srgbClr val="3A4CA8"/>
              </a:solidFill>
              <a:latin typeface="NanumSquare Extra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924800" y="36322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C/C++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89000" y="2019300"/>
            <a:ext cx="2552700" cy="1803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855700" y="4076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Arduino UNO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855700" y="1409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C/C++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08100" y="6819900"/>
            <a:ext cx="1727200" cy="1803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868400" y="88265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Arduino Sensor</a:t>
            </a:r>
          </a:p>
        </p:txBody>
      </p:sp>
      <p:sp>
        <p:nvSpPr>
          <p:cNvPr id="30" name="TextBox 30"/>
          <p:cNvSpPr txBox="1"/>
          <p:nvPr/>
        </p:nvSpPr>
        <p:spPr>
          <a:xfrm rot="-900000">
            <a:off x="11226800" y="4711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18A8F1"/>
                </a:solidFill>
                <a:ea typeface="NanumSquare ExtraBold"/>
              </a:rPr>
              <a:t>센서</a:t>
            </a:r>
            <a:r>
              <a:rPr lang="en-US" sz="2000" b="0" i="0" u="none" strike="noStrike">
                <a:solidFill>
                  <a:srgbClr val="18A8F1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18A8F1"/>
                </a:solidFill>
                <a:ea typeface="NanumSquare ExtraBold"/>
              </a:rPr>
              <a:t>측정값</a:t>
            </a:r>
          </a:p>
        </p:txBody>
      </p:sp>
      <p:sp>
        <p:nvSpPr>
          <p:cNvPr id="31" name="TextBox 31"/>
          <p:cNvSpPr txBox="1"/>
          <p:nvPr/>
        </p:nvSpPr>
        <p:spPr>
          <a:xfrm rot="-900000">
            <a:off x="10909300" y="3848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JSON</a:t>
            </a:r>
            <a:r>
              <a:rPr lang="en-US" sz="1300" b="0" i="0" u="none" strike="noStrike">
                <a:solidFill>
                  <a:srgbClr val="3A4CA8"/>
                </a:solidFill>
                <a:latin typeface="NanumSquare ExtraBold"/>
              </a:rPr>
              <a:t>(DR, FS, RT)</a:t>
            </a:r>
          </a:p>
        </p:txBody>
      </p:sp>
      <p:sp>
        <p:nvSpPr>
          <p:cNvPr id="32" name="TextBox 32"/>
          <p:cNvSpPr txBox="1"/>
          <p:nvPr/>
        </p:nvSpPr>
        <p:spPr>
          <a:xfrm rot="900000">
            <a:off x="4724400" y="3848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18A8F1"/>
                </a:solidFill>
                <a:ea typeface="NanumSquare ExtraBold"/>
              </a:rPr>
              <a:t>센서</a:t>
            </a:r>
            <a:r>
              <a:rPr lang="en-US" sz="2000" b="0" i="0" u="none" strike="noStrike">
                <a:solidFill>
                  <a:srgbClr val="18A8F1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18A8F1"/>
                </a:solidFill>
                <a:ea typeface="NanumSquare ExtraBold"/>
              </a:rPr>
              <a:t>측정값</a:t>
            </a:r>
          </a:p>
        </p:txBody>
      </p:sp>
      <p:sp>
        <p:nvSpPr>
          <p:cNvPr id="33" name="TextBox 33"/>
          <p:cNvSpPr txBox="1"/>
          <p:nvPr/>
        </p:nvSpPr>
        <p:spPr>
          <a:xfrm rot="900000">
            <a:off x="4457700" y="46609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JSON</a:t>
            </a:r>
            <a:r>
              <a:rPr lang="en-US" sz="1300" b="0" i="0" u="none" strike="noStrike">
                <a:solidFill>
                  <a:srgbClr val="3A4CA8"/>
                </a:solidFill>
                <a:latin typeface="NanumSquare ExtraBold"/>
              </a:rPr>
              <a:t>(DR, FS, RT)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70100" y="50165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실시간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데이터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367000" y="5003800"/>
            <a:ext cx="520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제어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24200" y="50165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ID, DR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FS, RT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87400" y="50038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18A8F1"/>
                </a:solidFill>
                <a:ea typeface="NanumSquare ExtraBold"/>
              </a:rPr>
              <a:t>센서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18A8F1"/>
                </a:solidFill>
                <a:ea typeface="NanumSquare ExtraBold"/>
              </a:rPr>
              <a:t>측정값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2.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시스템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설계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475200" y="95631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12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2438400" y="8255000"/>
            <a:ext cx="4584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A4CA8"/>
                </a:solidFill>
                <a:latin typeface="NanumSquare ExtraBold"/>
              </a:rPr>
              <a:t>&lt;ESP8266 </a:t>
            </a:r>
            <a:r>
              <a:rPr lang="en-US" sz="2000" b="0" i="0" u="none" strike="noStrike" dirty="0" err="1">
                <a:solidFill>
                  <a:srgbClr val="3A4CA8"/>
                </a:solidFill>
                <a:latin typeface="NanumSquare ExtraBold"/>
              </a:rPr>
              <a:t>NodeMCU</a:t>
            </a:r>
            <a:r>
              <a:rPr lang="en-US" sz="2000" b="0" i="0" u="none" strike="noStrike" dirty="0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 dirty="0">
                <a:solidFill>
                  <a:srgbClr val="3A4CA8"/>
                </a:solidFill>
                <a:ea typeface="NanumSquare ExtraBold"/>
              </a:rPr>
              <a:t>시리얼</a:t>
            </a:r>
            <a:r>
              <a:rPr lang="en-US" sz="2000" b="0" i="0" u="none" strike="noStrike" dirty="0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 dirty="0">
                <a:solidFill>
                  <a:srgbClr val="3A4CA8"/>
                </a:solidFill>
                <a:ea typeface="NanumSquare ExtraBold"/>
              </a:rPr>
              <a:t>모니터</a:t>
            </a:r>
            <a:r>
              <a:rPr lang="en-US" sz="2000" b="0" i="0" u="none" strike="noStrike" dirty="0">
                <a:solidFill>
                  <a:srgbClr val="3A4CA8"/>
                </a:solidFill>
                <a:latin typeface="NanumSquare ExtraBold"/>
              </a:rPr>
              <a:t>&gt;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07800" y="8255000"/>
            <a:ext cx="3429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&lt;Arduino Uno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시리얼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모니터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&gt;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2.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시스템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설계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75200" y="95631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13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34FC80-4C67-4344-B672-BF1E4F4C1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7" t="6767" r="13826"/>
          <a:stretch/>
        </p:blipFill>
        <p:spPr>
          <a:xfrm>
            <a:off x="7793261" y="1389160"/>
            <a:ext cx="10298150" cy="6708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FAF59C-5BB5-4F8F-9145-8CA963D05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89" y="1389160"/>
            <a:ext cx="7481834" cy="6708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14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2.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시스템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설계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pic>
        <p:nvPicPr>
          <p:cNvPr id="9" name="KakaoTalk_20250407_105430038">
            <a:hlinkClick r:id="" action="ppaction://media"/>
            <a:extLst>
              <a:ext uri="{FF2B5EF4-FFF2-40B4-BE49-F238E27FC236}">
                <a16:creationId xmlns:a16="http://schemas.microsoft.com/office/drawing/2014/main" id="{26553C7F-A582-48F4-BE0A-26957A7702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1700" y="1466235"/>
            <a:ext cx="13944600" cy="8096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15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0" y="2070100"/>
            <a:ext cx="7734300" cy="5524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28300" y="7569200"/>
            <a:ext cx="6210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2E3D86"/>
                </a:solidFill>
                <a:ea typeface="NanumSquare ExtraBold"/>
              </a:rPr>
              <a:t>상황</a:t>
            </a:r>
            <a:r>
              <a:rPr lang="en-US" sz="3600" b="0" i="0" u="none" strike="noStrike">
                <a:solidFill>
                  <a:srgbClr val="2E3D86"/>
                </a:solidFill>
                <a:latin typeface="NanumSquare ExtraBold"/>
              </a:rPr>
              <a:t> 2: D+R == 1 &amp;&amp; FS == 0</a:t>
            </a:r>
          </a:p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2E3D86"/>
                </a:solidFill>
                <a:latin typeface="NanumSquare ExtraBold"/>
              </a:rPr>
              <a:t>LCD </a:t>
            </a:r>
            <a:r>
              <a:rPr lang="ko-KR" sz="3600" b="0" i="0" u="none" strike="noStrike">
                <a:solidFill>
                  <a:srgbClr val="2E3D86"/>
                </a:solidFill>
                <a:ea typeface="NanumSquare ExtraBold"/>
              </a:rPr>
              <a:t>출력</a:t>
            </a:r>
            <a:r>
              <a:rPr lang="en-US" sz="3600" b="0" i="0" u="none" strike="noStrike">
                <a:solidFill>
                  <a:srgbClr val="2E3D86"/>
                </a:solidFill>
                <a:latin typeface="NanumSquare ExtraBold"/>
              </a:rPr>
              <a:t> : more sleep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057400"/>
            <a:ext cx="7734300" cy="552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36700" y="7569200"/>
            <a:ext cx="62103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 dirty="0">
                <a:solidFill>
                  <a:srgbClr val="201A74"/>
                </a:solidFill>
                <a:ea typeface="NanumSquare ExtraBold"/>
              </a:rPr>
              <a:t>상황</a:t>
            </a:r>
            <a:r>
              <a:rPr lang="en-US" sz="3600" b="0" i="0" u="none" strike="noStrike" dirty="0">
                <a:solidFill>
                  <a:srgbClr val="201A74"/>
                </a:solidFill>
                <a:latin typeface="NanumSquare ExtraBold"/>
              </a:rPr>
              <a:t> 1: D+R == 1 &amp;&amp; FS == 1</a:t>
            </a:r>
          </a:p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201A74"/>
                </a:solidFill>
                <a:latin typeface="NanumSquare ExtraBold"/>
              </a:rPr>
              <a:t>LCD </a:t>
            </a:r>
            <a:r>
              <a:rPr lang="ko-KR" sz="3600" b="0" i="0" u="none" strike="noStrike" dirty="0">
                <a:solidFill>
                  <a:srgbClr val="201A74"/>
                </a:solidFill>
                <a:ea typeface="NanumSquare ExtraBold"/>
              </a:rPr>
              <a:t>출력</a:t>
            </a:r>
            <a:r>
              <a:rPr lang="en-US" sz="3600" b="0" i="0" u="none" strike="noStrike" dirty="0">
                <a:solidFill>
                  <a:srgbClr val="201A74"/>
                </a:solidFill>
                <a:latin typeface="NanumSquare ExtraBold"/>
              </a:rPr>
              <a:t> : wake up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3.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시연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사진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및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영상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2082800"/>
            <a:ext cx="7708900" cy="549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36700" y="7531100"/>
            <a:ext cx="61849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 dirty="0">
                <a:solidFill>
                  <a:srgbClr val="2E3D86"/>
                </a:solidFill>
                <a:ea typeface="NanumSquare ExtraBold"/>
              </a:rPr>
              <a:t>상황</a:t>
            </a:r>
            <a:r>
              <a:rPr lang="en-US" sz="3600" b="0" i="0" u="none" strike="noStrike" dirty="0">
                <a:solidFill>
                  <a:srgbClr val="2E3D86"/>
                </a:solidFill>
                <a:latin typeface="NanumSquare ExtraBold"/>
              </a:rPr>
              <a:t> 3: D+R == 0 &amp;&amp; FS == 1</a:t>
            </a:r>
          </a:p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2E3D86"/>
                </a:solidFill>
                <a:latin typeface="NanumSquare ExtraBold"/>
              </a:rPr>
              <a:t>LCD </a:t>
            </a:r>
            <a:r>
              <a:rPr lang="ko-KR" sz="3600" b="0" i="0" u="none" strike="noStrike" dirty="0">
                <a:solidFill>
                  <a:srgbClr val="2E3D86"/>
                </a:solidFill>
                <a:ea typeface="NanumSquare ExtraBold"/>
              </a:rPr>
              <a:t>출력</a:t>
            </a:r>
            <a:r>
              <a:rPr lang="en-US" sz="3600" b="0" i="0" u="none" strike="noStrike" dirty="0">
                <a:solidFill>
                  <a:srgbClr val="2E3D86"/>
                </a:solidFill>
                <a:latin typeface="NanumSquare ExtraBold"/>
              </a:rPr>
              <a:t> : control Temp, RH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057400"/>
            <a:ext cx="7708900" cy="5511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15600" y="7543800"/>
            <a:ext cx="61849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2E3D86"/>
                </a:solidFill>
                <a:ea typeface="NanumSquare ExtraBold"/>
              </a:rPr>
              <a:t>상황</a:t>
            </a:r>
            <a:r>
              <a:rPr lang="en-US" sz="3600" b="0" i="0" u="none" strike="noStrike">
                <a:solidFill>
                  <a:srgbClr val="2E3D86"/>
                </a:solidFill>
                <a:latin typeface="NanumSquare ExtraBold"/>
              </a:rPr>
              <a:t> 4: D+R == 0 &amp;&amp; FS == 0</a:t>
            </a:r>
          </a:p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2E3D86"/>
                </a:solidFill>
                <a:latin typeface="NanumSquare ExtraBold"/>
              </a:rPr>
              <a:t>LCD </a:t>
            </a:r>
            <a:r>
              <a:rPr lang="ko-KR" sz="3600" b="0" i="0" u="none" strike="noStrike">
                <a:solidFill>
                  <a:srgbClr val="2E3D86"/>
                </a:solidFill>
                <a:ea typeface="NanumSquare ExtraBold"/>
              </a:rPr>
              <a:t>출력</a:t>
            </a:r>
            <a:r>
              <a:rPr lang="en-US" sz="3600" b="0" i="0" u="none" strike="noStrike">
                <a:solidFill>
                  <a:srgbClr val="2E3D86"/>
                </a:solidFill>
                <a:latin typeface="NanumSquare ExtraBold"/>
              </a:rPr>
              <a:t> : cool Temp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475200" y="9550400"/>
            <a:ext cx="304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16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3.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시연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사진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및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영상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50400"/>
            <a:ext cx="304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17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52700" y="1139061"/>
            <a:ext cx="12801600" cy="720166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3.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시연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사진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및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영상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9C3D7C2-421E-4F38-A845-D3D4655E959D}"/>
              </a:ext>
            </a:extLst>
          </p:cNvPr>
          <p:cNvSpPr txBox="1"/>
          <p:nvPr/>
        </p:nvSpPr>
        <p:spPr>
          <a:xfrm>
            <a:off x="5600700" y="8456957"/>
            <a:ext cx="7086600" cy="9665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3A4CA8"/>
                </a:solidFill>
                <a:latin typeface="NanumSquare ExtraBold"/>
              </a:rPr>
              <a:t>&lt;</a:t>
            </a:r>
            <a:r>
              <a:rPr lang="ko-KR" altLang="ko-KR" sz="3600" b="0" i="0" u="none" strike="noStrike" dirty="0">
                <a:solidFill>
                  <a:srgbClr val="201A74"/>
                </a:solidFill>
                <a:ea typeface="NanumSquare ExtraBold"/>
              </a:rPr>
              <a:t>상황</a:t>
            </a:r>
            <a:r>
              <a:rPr lang="en-US" altLang="ko-KR" sz="3600" b="0" i="0" u="none" strike="noStrike" dirty="0">
                <a:solidFill>
                  <a:srgbClr val="201A74"/>
                </a:solidFill>
                <a:latin typeface="NanumSquare ExtraBold"/>
              </a:rPr>
              <a:t> 1: D+R == 1 &amp;&amp; FS == 1</a:t>
            </a:r>
            <a:r>
              <a:rPr lang="en-US" sz="3600" b="0" i="0" u="none" strike="noStrike" dirty="0">
                <a:solidFill>
                  <a:srgbClr val="3A4CA8"/>
                </a:solidFill>
                <a:latin typeface="NanumSquare ExtraBold"/>
              </a:rPr>
              <a:t>&gt;</a:t>
            </a:r>
          </a:p>
          <a:p>
            <a:pPr algn="ctr">
              <a:lnSpc>
                <a:spcPct val="99600"/>
              </a:lnSpc>
            </a:pPr>
            <a:r>
              <a:rPr lang="ko-KR" altLang="en-US" sz="3600" b="1" dirty="0" err="1">
                <a:solidFill>
                  <a:srgbClr val="201A74"/>
                </a:solidFill>
                <a:latin typeface="NanumSquare ExtraBold"/>
              </a:rPr>
              <a:t>부저</a:t>
            </a:r>
            <a:r>
              <a:rPr lang="ko-KR" altLang="en-US" sz="3600" b="1" dirty="0">
                <a:solidFill>
                  <a:srgbClr val="201A74"/>
                </a:solidFill>
                <a:latin typeface="NanumSquare ExtraBold"/>
              </a:rPr>
              <a:t> 알람 출력</a:t>
            </a:r>
            <a:endParaRPr lang="en-US" sz="3600" b="1" i="0" u="none" strike="noStrike" dirty="0">
              <a:solidFill>
                <a:srgbClr val="3A4CA8"/>
              </a:solidFill>
              <a:latin typeface="NanumSquare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7010400"/>
            <a:ext cx="1219200" cy="203200"/>
          </a:xfrm>
          <a:prstGeom prst="rect">
            <a:avLst/>
          </a:prstGeom>
          <a:effectLst>
            <a:outerShdw blurRad="434" dist="8033" dir="2700000">
              <a:srgbClr val="000000">
                <a:alpha val="56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0" y="61341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2882900" y="6896100"/>
            <a:ext cx="12827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3B7DDD"/>
                </a:solidFill>
                <a:ea typeface="NanumSquare ExtraBold"/>
              </a:rPr>
              <a:t>시각화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61468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6426200" y="6896100"/>
            <a:ext cx="20193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예찬</a:t>
            </a:r>
            <a:r>
              <a:rPr lang="en-US" sz="2300" b="0" i="0" u="none" strike="noStrike">
                <a:solidFill>
                  <a:srgbClr val="FFFFFF"/>
                </a:solidFill>
                <a:latin typeface="NanumSquare ExtraBold"/>
              </a:rPr>
              <a:t>, </a:t>
            </a: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보경</a:t>
            </a:r>
            <a:r>
              <a:rPr lang="en-US" sz="2300" b="0" i="0" u="none" strike="noStrike">
                <a:solidFill>
                  <a:srgbClr val="FFFFFF"/>
                </a:solidFill>
                <a:latin typeface="NanumSquare ExtraBold"/>
              </a:rPr>
              <a:t>, </a:t>
            </a: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채은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737100"/>
            <a:ext cx="1219200" cy="203200"/>
          </a:xfrm>
          <a:prstGeom prst="rect">
            <a:avLst/>
          </a:prstGeom>
          <a:effectLst>
            <a:outerShdw blurRad="434" dist="8033" dir="2700000">
              <a:srgbClr val="000000">
                <a:alpha val="56000"/>
              </a:srgbClr>
            </a:outerShdw>
          </a:effectLst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38608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2882900" y="4635500"/>
            <a:ext cx="12827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3A4CA8"/>
                </a:solidFill>
                <a:latin typeface="NanumSquare ExtraBold"/>
              </a:rPr>
              <a:t>DB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600" y="38735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6794500" y="4673600"/>
            <a:ext cx="12827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보경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476500"/>
            <a:ext cx="1219200" cy="203200"/>
          </a:xfrm>
          <a:prstGeom prst="rect">
            <a:avLst/>
          </a:prstGeom>
          <a:effectLst>
            <a:outerShdw blurRad="434" dist="8033" dir="2700000">
              <a:srgbClr val="000000">
                <a:alpha val="56000"/>
              </a:srgbClr>
            </a:outerShdw>
          </a:effectLst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0" y="15875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21" name="TextBox 21"/>
          <p:cNvSpPr txBox="1"/>
          <p:nvPr/>
        </p:nvSpPr>
        <p:spPr>
          <a:xfrm>
            <a:off x="2882900" y="2362200"/>
            <a:ext cx="12827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3B7DDD"/>
                </a:solidFill>
                <a:ea typeface="NanumSquare ExtraBold"/>
              </a:rPr>
              <a:t>전처리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16129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6794500" y="2400300"/>
            <a:ext cx="12827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현호</a:t>
            </a:r>
            <a:r>
              <a:rPr lang="en-US" sz="2300" b="0" i="0" u="none" strike="noStrike">
                <a:solidFill>
                  <a:srgbClr val="FFFFFF"/>
                </a:solidFill>
                <a:latin typeface="NanumSquare ExtraBold"/>
              </a:rPr>
              <a:t>, </a:t>
            </a: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채연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79500" y="38735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27" name="TextBox 27"/>
          <p:cNvSpPr txBox="1"/>
          <p:nvPr/>
        </p:nvSpPr>
        <p:spPr>
          <a:xfrm>
            <a:off x="13804900" y="4648200"/>
            <a:ext cx="19812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준태</a:t>
            </a:r>
            <a:r>
              <a:rPr lang="en-US" sz="2300" b="0" i="0" u="none" strike="noStrike">
                <a:solidFill>
                  <a:srgbClr val="FFFFFF"/>
                </a:solidFill>
                <a:latin typeface="NanumSquare ExtraBold"/>
              </a:rPr>
              <a:t>, </a:t>
            </a: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채연</a:t>
            </a:r>
            <a:r>
              <a:rPr lang="en-US" sz="2300" b="0" i="0" u="none" strike="noStrike">
                <a:solidFill>
                  <a:srgbClr val="FFFFFF"/>
                </a:solidFill>
                <a:latin typeface="NanumSquare ExtraBold"/>
              </a:rPr>
              <a:t>, </a:t>
            </a: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채은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00" y="7010400"/>
            <a:ext cx="1219200" cy="203200"/>
          </a:xfrm>
          <a:prstGeom prst="rect">
            <a:avLst/>
          </a:prstGeom>
          <a:effectLst>
            <a:outerShdw blurRad="434" dist="8033" dir="2700000">
              <a:srgbClr val="000000">
                <a:alpha val="56000"/>
              </a:srgbClr>
            </a:outerShdw>
          </a:effectLst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61341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32" name="TextBox 32"/>
          <p:cNvSpPr txBox="1"/>
          <p:nvPr/>
        </p:nvSpPr>
        <p:spPr>
          <a:xfrm>
            <a:off x="10210800" y="6896100"/>
            <a:ext cx="12827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3B7DDD"/>
                </a:solidFill>
                <a:ea typeface="NanumSquare ExtraBold"/>
              </a:rPr>
              <a:t>깃허브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00" y="61468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35" name="TextBox 35"/>
          <p:cNvSpPr txBox="1"/>
          <p:nvPr/>
        </p:nvSpPr>
        <p:spPr>
          <a:xfrm>
            <a:off x="14122400" y="6946900"/>
            <a:ext cx="12827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준태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4700" y="4737100"/>
            <a:ext cx="1219200" cy="203200"/>
          </a:xfrm>
          <a:prstGeom prst="rect">
            <a:avLst/>
          </a:prstGeom>
          <a:effectLst>
            <a:outerShdw blurRad="434" dist="8033" dir="2700000">
              <a:srgbClr val="000000">
                <a:alpha val="56000"/>
              </a:srgbClr>
            </a:outerShdw>
          </a:effectLst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0" y="38608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39" name="TextBox 39"/>
          <p:cNvSpPr txBox="1"/>
          <p:nvPr/>
        </p:nvSpPr>
        <p:spPr>
          <a:xfrm>
            <a:off x="10210800" y="4635500"/>
            <a:ext cx="12827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3A4CA8"/>
                </a:solidFill>
                <a:ea typeface="NanumSquare ExtraBold"/>
              </a:rPr>
              <a:t>아두이노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00" y="2476500"/>
            <a:ext cx="1219200" cy="203200"/>
          </a:xfrm>
          <a:prstGeom prst="rect">
            <a:avLst/>
          </a:prstGeom>
          <a:effectLst>
            <a:outerShdw blurRad="434" dist="8033" dir="2700000">
              <a:srgbClr val="000000">
                <a:alpha val="56000"/>
              </a:srgbClr>
            </a:outerShdw>
          </a:effectLst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15875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43" name="TextBox 43"/>
          <p:cNvSpPr txBox="1"/>
          <p:nvPr/>
        </p:nvSpPr>
        <p:spPr>
          <a:xfrm>
            <a:off x="10210800" y="2362200"/>
            <a:ext cx="12827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3B7DDD"/>
                </a:solidFill>
                <a:ea typeface="NanumSquare ExtraBold"/>
              </a:rPr>
              <a:t>서버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500" y="1612900"/>
            <a:ext cx="1981200" cy="1981200"/>
          </a:xfrm>
          <a:prstGeom prst="rect">
            <a:avLst/>
          </a:prstGeom>
          <a:effectLst>
            <a:outerShdw blurRad="38891" dist="76004" dir="2700000">
              <a:srgbClr val="000000">
                <a:alpha val="56000"/>
              </a:srgbClr>
            </a:outerShdw>
          </a:effectLst>
        </p:spPr>
      </p:pic>
      <p:sp>
        <p:nvSpPr>
          <p:cNvPr id="45" name="TextBox 45"/>
          <p:cNvSpPr txBox="1"/>
          <p:nvPr/>
        </p:nvSpPr>
        <p:spPr>
          <a:xfrm>
            <a:off x="13804900" y="2362200"/>
            <a:ext cx="1968500" cy="406400"/>
          </a:xfrm>
          <a:prstGeom prst="rect">
            <a:avLst/>
          </a:prstGeom>
          <a:effectLst>
            <a:outerShdw dist="7290" dir="2700000">
              <a:srgbClr val="000000">
                <a:alpha val="5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예찬</a:t>
            </a:r>
            <a:r>
              <a:rPr lang="en-US" sz="2300" b="0" i="0" u="none" strike="noStrike">
                <a:solidFill>
                  <a:srgbClr val="FFFFFF"/>
                </a:solidFill>
                <a:latin typeface="NanumSquare ExtraBold"/>
              </a:rPr>
              <a:t>, </a:t>
            </a: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보경</a:t>
            </a:r>
            <a:r>
              <a:rPr lang="en-US" sz="2300" b="0" i="0" u="none" strike="noStrike">
                <a:solidFill>
                  <a:srgbClr val="FFFFFF"/>
                </a:solidFill>
                <a:latin typeface="NanumSquare ExtraBold"/>
              </a:rPr>
              <a:t>, </a:t>
            </a:r>
            <a:r>
              <a:rPr lang="ko-KR" sz="2300" b="0" i="0" u="none" strike="noStrike">
                <a:solidFill>
                  <a:srgbClr val="FFFFFF"/>
                </a:solidFill>
                <a:ea typeface="NanumSquare ExtraBold"/>
              </a:rPr>
              <a:t>현호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406900" y="8826500"/>
            <a:ext cx="9131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1A74"/>
                </a:solidFill>
                <a:latin typeface="NanumSquare ExtraBold"/>
              </a:rPr>
              <a:t>https://github.com/GiveMeJobGroup/2025-IoT-MiniProject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19400" y="3136900"/>
            <a:ext cx="12636500" cy="364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400" b="0" i="0" u="none" strike="noStrike">
                <a:solidFill>
                  <a:srgbClr val="3A4CA8"/>
                </a:solidFill>
                <a:ea typeface="NanumSquare Extra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0"/>
            <a:ext cx="16281400" cy="273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17700" y="4597400"/>
            <a:ext cx="44069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600" b="0" i="0" u="none" strike="noStrike">
                <a:solidFill>
                  <a:srgbClr val="201A74"/>
                </a:solidFill>
                <a:latin typeface="NanumSquare Light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2336800" y="6451600"/>
            <a:ext cx="350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B7DDD"/>
                </a:solidFill>
                <a:latin typeface="NanumSquare ExtraBold"/>
              </a:rPr>
              <a:t>01. </a:t>
            </a:r>
            <a:r>
              <a:rPr lang="ko-KR" sz="2800" b="0" i="0" u="none" strike="noStrike">
                <a:solidFill>
                  <a:srgbClr val="3B7DDD"/>
                </a:solidFill>
                <a:ea typeface="NanumSquare ExtraBold"/>
              </a:rPr>
              <a:t>프로젝트</a:t>
            </a:r>
            <a:r>
              <a:rPr lang="en-US" sz="28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3B7DDD"/>
                </a:solidFill>
                <a:ea typeface="NanumSquare ExtraBold"/>
              </a:rPr>
              <a:t>계획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49600" y="7340600"/>
            <a:ext cx="2667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3B7DDD"/>
                </a:solidFill>
                <a:latin typeface="NanumSquareRoundOTF Bold"/>
              </a:rPr>
              <a:t>1. </a:t>
            </a: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프로젝트</a:t>
            </a:r>
            <a:r>
              <a:rPr lang="en-US" sz="1900" b="0" i="0" u="none" strike="noStrike">
                <a:solidFill>
                  <a:srgbClr val="3B7DDD"/>
                </a:solidFill>
                <a:latin typeface="NanumSquareRoundOTF Bold"/>
              </a:rPr>
              <a:t> </a:t>
            </a: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선정</a:t>
            </a:r>
            <a:r>
              <a:rPr lang="en-US" sz="1900" b="0" i="0" u="none" strike="noStrike">
                <a:solidFill>
                  <a:srgbClr val="3B7DDD"/>
                </a:solidFill>
                <a:latin typeface="NanumSquareRoundOTF Bold"/>
              </a:rPr>
              <a:t> </a:t>
            </a: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이유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7543800" y="6451600"/>
            <a:ext cx="350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B7DDD"/>
                </a:solidFill>
                <a:latin typeface="NanumSquare ExtraBold"/>
              </a:rPr>
              <a:t>02. </a:t>
            </a:r>
            <a:r>
              <a:rPr lang="ko-KR" sz="2800" b="0" i="0" u="none" strike="noStrike">
                <a:solidFill>
                  <a:srgbClr val="3B7DDD"/>
                </a:solidFill>
                <a:ea typeface="NanumSquare ExtraBold"/>
              </a:rPr>
              <a:t>데이터</a:t>
            </a:r>
            <a:r>
              <a:rPr lang="en-US" sz="28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3B7DDD"/>
                </a:solidFill>
                <a:ea typeface="NanumSquare ExtraBold"/>
              </a:rPr>
              <a:t>전처리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6600" y="7340600"/>
            <a:ext cx="2667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데이터</a:t>
            </a:r>
            <a:r>
              <a:rPr lang="en-US" sz="1900" b="0" i="0" u="none" strike="noStrike">
                <a:solidFill>
                  <a:srgbClr val="3B7DDD"/>
                </a:solidFill>
                <a:latin typeface="NanumSquareRoundOTF Bold"/>
              </a:rPr>
              <a:t> </a:t>
            </a: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수집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데이터</a:t>
            </a:r>
            <a:r>
              <a:rPr lang="en-US" sz="1900" b="0" i="0" u="none" strike="noStrike">
                <a:solidFill>
                  <a:srgbClr val="3B7DDD"/>
                </a:solidFill>
                <a:latin typeface="NanumSquareRoundOTF Bold"/>
              </a:rPr>
              <a:t> </a:t>
            </a: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전처리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2750800" y="6451600"/>
            <a:ext cx="350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B7DDD"/>
                </a:solidFill>
                <a:latin typeface="NanumSquare ExtraBold"/>
              </a:rPr>
              <a:t>03. </a:t>
            </a:r>
            <a:r>
              <a:rPr lang="ko-KR" sz="2800" b="0" i="0" u="none" strike="noStrike">
                <a:solidFill>
                  <a:srgbClr val="3B7DDD"/>
                </a:solidFill>
                <a:ea typeface="NanumSquare ExtraBold"/>
              </a:rPr>
              <a:t>시스템</a:t>
            </a:r>
            <a:r>
              <a:rPr lang="en-US" sz="28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3B7DDD"/>
                </a:solidFill>
                <a:ea typeface="NanumSquare ExtraBold"/>
              </a:rPr>
              <a:t>설계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63600" y="7340600"/>
            <a:ext cx="26670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상황별</a:t>
            </a:r>
            <a:r>
              <a:rPr lang="en-US" sz="1900" b="0" i="0" u="none" strike="noStrike">
                <a:solidFill>
                  <a:srgbClr val="3B7DDD"/>
                </a:solidFill>
                <a:latin typeface="NanumSquareRoundOTF Bold"/>
              </a:rPr>
              <a:t> </a:t>
            </a: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환경</a:t>
            </a:r>
            <a:r>
              <a:rPr lang="en-US" sz="1900" b="0" i="0" u="none" strike="noStrike">
                <a:solidFill>
                  <a:srgbClr val="3B7DDD"/>
                </a:solidFill>
                <a:latin typeface="NanumSquareRoundOTF Bold"/>
              </a:rPr>
              <a:t> </a:t>
            </a: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제어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시스템</a:t>
            </a:r>
            <a:r>
              <a:rPr lang="en-US" sz="1900" b="0" i="0" u="none" strike="noStrike">
                <a:solidFill>
                  <a:srgbClr val="3B7DDD"/>
                </a:solidFill>
                <a:latin typeface="NanumSquareRoundOTF Bold"/>
              </a:rPr>
              <a:t> </a:t>
            </a: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설계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시연</a:t>
            </a:r>
            <a:r>
              <a:rPr lang="en-US" sz="1900" b="0" i="0" u="none" strike="noStrike">
                <a:solidFill>
                  <a:srgbClr val="3B7DDD"/>
                </a:solidFill>
                <a:latin typeface="NanumSquareRoundOTF Bold"/>
              </a:rPr>
              <a:t> </a:t>
            </a: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사진</a:t>
            </a:r>
            <a:r>
              <a:rPr lang="en-US" sz="1900" b="0" i="0" u="none" strike="noStrike">
                <a:solidFill>
                  <a:srgbClr val="3B7DDD"/>
                </a:solidFill>
                <a:latin typeface="NanumSquareRoundOTF Bold"/>
              </a:rPr>
              <a:t> </a:t>
            </a: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및</a:t>
            </a:r>
            <a:r>
              <a:rPr lang="en-US" sz="1900" b="0" i="0" u="none" strike="noStrike">
                <a:solidFill>
                  <a:srgbClr val="3B7DDD"/>
                </a:solidFill>
                <a:latin typeface="NanumSquareRoundOTF Bold"/>
              </a:rPr>
              <a:t> </a:t>
            </a:r>
            <a:r>
              <a:rPr lang="ko-KR" sz="1900" b="0" i="0" u="none" strike="noStrike">
                <a:solidFill>
                  <a:srgbClr val="3B7DDD"/>
                </a:solidFill>
                <a:ea typeface="NanumSquareRoundOTF Bold"/>
              </a:rPr>
              <a:t>영상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378200"/>
            <a:ext cx="4229100" cy="2730500"/>
          </a:xfrm>
          <a:prstGeom prst="rect">
            <a:avLst/>
          </a:prstGeom>
          <a:effectLst>
            <a:outerShdw blurRad="74145" dist="251865" dir="2700000">
              <a:srgbClr val="000000">
                <a:alpha val="31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686300"/>
            <a:ext cx="1625600" cy="1625600"/>
          </a:xfrm>
          <a:prstGeom prst="rect">
            <a:avLst/>
          </a:prstGeom>
          <a:effectLst>
            <a:outerShdw blurRad="26130" dist="149519" dir="2700000">
              <a:srgbClr val="000000">
                <a:alpha val="34000"/>
              </a:srgbClr>
            </a:outerShdw>
          </a:effectLst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1.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프로젝트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선정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이유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800" y="5207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1100" y="6489700"/>
            <a:ext cx="45339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254A6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수면은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하루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컨디션을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결정하는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가장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중요한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요소</a:t>
            </a:r>
          </a:p>
          <a:p>
            <a:pPr marL="342900" lvl="0" indent="-342900" algn="l">
              <a:lnSpc>
                <a:spcPct val="99600"/>
              </a:lnSpc>
              <a:buClr>
                <a:srgbClr val="4254A6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따라서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,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조명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,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소리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등을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제어하여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최적의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수면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환경</a:t>
            </a:r>
            <a:r>
              <a:rPr lang="en-US" sz="2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4254A6"/>
                </a:solidFill>
                <a:ea typeface="NanumSquare ExtraBold"/>
              </a:rPr>
              <a:t>개선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4100" y="2755900"/>
            <a:ext cx="1739900" cy="1638300"/>
          </a:xfrm>
          <a:prstGeom prst="rect">
            <a:avLst/>
          </a:prstGeom>
          <a:effectLst>
            <a:outerShdw blurRad="26828" dist="151503" dir="2700000">
              <a:srgbClr val="000000">
                <a:alpha val="38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4622800"/>
            <a:ext cx="1739900" cy="1739900"/>
          </a:xfrm>
          <a:prstGeom prst="rect">
            <a:avLst/>
          </a:prstGeom>
          <a:effectLst>
            <a:outerShdw blurRad="30287" dist="160972" dir="2700000">
              <a:srgbClr val="000000">
                <a:alpha val="38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4100" y="6578600"/>
            <a:ext cx="1739900" cy="1739900"/>
          </a:xfrm>
          <a:prstGeom prst="rect">
            <a:avLst/>
          </a:prstGeom>
          <a:effectLst>
            <a:outerShdw blurRad="30287" dist="160972" dir="2700000">
              <a:srgbClr val="000000">
                <a:alpha val="38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13728700" y="3035300"/>
            <a:ext cx="2514600" cy="492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01A74"/>
                </a:solidFill>
                <a:latin typeface="NanumSquare ExtraBold"/>
              </a:rPr>
              <a:t>Python</a:t>
            </a:r>
          </a:p>
          <a:p>
            <a:pPr lvl="0" algn="l">
              <a:lnSpc>
                <a:spcPct val="99600"/>
              </a:lnSpc>
            </a:pPr>
            <a:endParaRPr lang="en-US" sz="2900" b="0" i="0" u="none" strike="noStrike">
              <a:solidFill>
                <a:srgbClr val="201A74"/>
              </a:solidFill>
              <a:latin typeface="NanumSquare ExtraBold"/>
            </a:endParaRPr>
          </a:p>
          <a:p>
            <a:pPr lvl="0" algn="l">
              <a:lnSpc>
                <a:spcPct val="99600"/>
              </a:lnSpc>
            </a:pPr>
            <a:endParaRPr lang="en-US" sz="2900" b="0" i="0" u="none" strike="noStrike">
              <a:solidFill>
                <a:srgbClr val="201A74"/>
              </a:solidFill>
              <a:latin typeface="NanumSquare ExtraBold"/>
            </a:endParaRPr>
          </a:p>
          <a:p>
            <a:pPr lvl="0" algn="l">
              <a:lnSpc>
                <a:spcPct val="99600"/>
              </a:lnSpc>
            </a:pPr>
            <a:endParaRPr lang="en-US" sz="2900" b="0" i="0" u="none" strike="noStrike">
              <a:solidFill>
                <a:srgbClr val="201A74"/>
              </a:solidFill>
              <a:latin typeface="NanumSquare ExtraBold"/>
            </a:endParaRPr>
          </a:p>
          <a:p>
            <a:pPr lvl="0" algn="l">
              <a:lnSpc>
                <a:spcPct val="99600"/>
              </a:lnSpc>
            </a:pPr>
            <a:endParaRPr lang="en-US" sz="2900" b="0" i="0" u="none" strike="noStrike">
              <a:solidFill>
                <a:srgbClr val="201A74"/>
              </a:solidFill>
              <a:latin typeface="NanumSquare ExtraBold"/>
            </a:endParaRPr>
          </a:p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01A74"/>
                </a:solidFill>
                <a:latin typeface="NanumSquare ExtraBold"/>
              </a:rPr>
              <a:t>C/C++</a:t>
            </a:r>
          </a:p>
          <a:p>
            <a:pPr lvl="0" algn="l">
              <a:lnSpc>
                <a:spcPct val="99600"/>
              </a:lnSpc>
            </a:pPr>
            <a:endParaRPr lang="en-US" sz="2900" b="0" i="0" u="none" strike="noStrike">
              <a:solidFill>
                <a:srgbClr val="201A74"/>
              </a:solidFill>
              <a:latin typeface="NanumSquare ExtraBold"/>
            </a:endParaRPr>
          </a:p>
          <a:p>
            <a:pPr lvl="0" algn="l">
              <a:lnSpc>
                <a:spcPct val="99600"/>
              </a:lnSpc>
            </a:pPr>
            <a:endParaRPr lang="en-US" sz="2900" b="0" i="0" u="none" strike="noStrike">
              <a:solidFill>
                <a:srgbClr val="201A74"/>
              </a:solidFill>
              <a:latin typeface="NanumSquare ExtraBold"/>
            </a:endParaRPr>
          </a:p>
          <a:p>
            <a:pPr lvl="0" algn="l">
              <a:lnSpc>
                <a:spcPct val="99600"/>
              </a:lnSpc>
            </a:pPr>
            <a:endParaRPr lang="en-US" sz="2900" b="0" i="0" u="none" strike="noStrike">
              <a:solidFill>
                <a:srgbClr val="201A74"/>
              </a:solidFill>
              <a:latin typeface="NanumSquare ExtraBold"/>
            </a:endParaRPr>
          </a:p>
          <a:p>
            <a:pPr lvl="0" algn="l">
              <a:lnSpc>
                <a:spcPct val="99600"/>
              </a:lnSpc>
            </a:pPr>
            <a:endParaRPr lang="en-US" sz="2900" b="0" i="0" u="none" strike="noStrike">
              <a:solidFill>
                <a:srgbClr val="201A74"/>
              </a:solidFill>
              <a:latin typeface="NanumSquare ExtraBold"/>
            </a:endParaRPr>
          </a:p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01A74"/>
                </a:solidFill>
                <a:latin typeface="NanumSquare ExtraBold"/>
              </a:rPr>
              <a:t>MySQL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50400"/>
            <a:ext cx="304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04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5372100"/>
            <a:ext cx="2501900" cy="2501900"/>
          </a:xfrm>
          <a:prstGeom prst="rect">
            <a:avLst/>
          </a:prstGeom>
          <a:effectLst>
            <a:outerShdw blurRad="62639" dist="96458" dir="2700000">
              <a:srgbClr val="000000">
                <a:alpha val="61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2590800"/>
            <a:ext cx="2501900" cy="2501900"/>
          </a:xfrm>
          <a:prstGeom prst="rect">
            <a:avLst/>
          </a:prstGeom>
          <a:effectLst>
            <a:outerShdw blurRad="62639" dist="96458" dir="2700000">
              <a:srgbClr val="000000">
                <a:alpha val="61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5410200"/>
            <a:ext cx="2501900" cy="2501900"/>
          </a:xfrm>
          <a:prstGeom prst="rect">
            <a:avLst/>
          </a:prstGeom>
          <a:effectLst>
            <a:outerShdw blurRad="62639" dist="96458" dir="2700000">
              <a:srgbClr val="000000">
                <a:alpha val="61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5410200"/>
            <a:ext cx="2501900" cy="2501900"/>
          </a:xfrm>
          <a:prstGeom prst="rect">
            <a:avLst/>
          </a:prstGeom>
          <a:effectLst>
            <a:outerShdw blurRad="62639" dist="96458" dir="2700000">
              <a:srgbClr val="000000">
                <a:alpha val="61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500" y="2641600"/>
            <a:ext cx="2501900" cy="2501900"/>
          </a:xfrm>
          <a:prstGeom prst="rect">
            <a:avLst/>
          </a:prstGeom>
          <a:effectLst>
            <a:outerShdw blurRad="62639" dist="96458" dir="2700000">
              <a:srgbClr val="000000">
                <a:alpha val="61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854200" y="6299200"/>
            <a:ext cx="1612900" cy="711200"/>
          </a:xfrm>
          <a:prstGeom prst="rect">
            <a:avLst/>
          </a:prstGeom>
          <a:effectLst>
            <a:outerShdw blurRad="23706" dist="6350" dir="2700000">
              <a:srgbClr val="000000">
                <a:alpha val="61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NanumSquare ExtraBold"/>
              </a:rPr>
              <a:t>N3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NanumSquare ExtraBold"/>
              </a:rPr>
              <a:t>깊은</a:t>
            </a:r>
            <a:r>
              <a:rPr lang="en-US" sz="2000" b="0" i="0" u="none" strike="noStrike">
                <a:solidFill>
                  <a:srgbClr val="FFFFFF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NanumSquare ExtraBold"/>
              </a:rPr>
              <a:t>수면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07000" y="6477000"/>
            <a:ext cx="1612900" cy="355600"/>
          </a:xfrm>
          <a:prstGeom prst="rect">
            <a:avLst/>
          </a:prstGeom>
          <a:effectLst>
            <a:outerShdw blurRad="23706" dist="6350" dir="2700000">
              <a:srgbClr val="000000">
                <a:alpha val="61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NanumSquare ExtraBold"/>
              </a:rPr>
              <a:t>REM </a:t>
            </a:r>
            <a:r>
              <a:rPr lang="ko-KR" sz="2000" b="0" i="0" u="none" strike="noStrike">
                <a:solidFill>
                  <a:srgbClr val="FFFFFF"/>
                </a:solidFill>
                <a:ea typeface="NanumSquare ExtraBold"/>
              </a:rPr>
              <a:t>수면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4200" y="3429000"/>
            <a:ext cx="1612900" cy="711200"/>
          </a:xfrm>
          <a:prstGeom prst="rect">
            <a:avLst/>
          </a:prstGeom>
          <a:effectLst>
            <a:outerShdw blurRad="23706" dist="6350" dir="2700000">
              <a:srgbClr val="000000">
                <a:alpha val="61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anumSquare ExtraBold"/>
              </a:rPr>
              <a:t>0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anumSquare ExtraBold"/>
              </a:rPr>
              <a:t>깨어있음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07000" y="3479800"/>
            <a:ext cx="1612900" cy="711200"/>
          </a:xfrm>
          <a:prstGeom prst="rect">
            <a:avLst/>
          </a:prstGeom>
          <a:effectLst>
            <a:outerShdw blurRad="23706" dist="6350" dir="2700000">
              <a:srgbClr val="000000">
                <a:alpha val="61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1187CF"/>
                </a:solidFill>
                <a:latin typeface="NanumSquare ExtraBold"/>
              </a:rPr>
              <a:t>N1 + N2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1187CF"/>
                </a:solidFill>
                <a:ea typeface="NanumSquare ExtraBold"/>
              </a:rPr>
              <a:t>얕은</a:t>
            </a:r>
            <a:r>
              <a:rPr lang="en-US" sz="2000" b="0" i="0" u="none" strike="noStrike">
                <a:solidFill>
                  <a:srgbClr val="1187CF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1187CF"/>
                </a:solidFill>
                <a:ea typeface="NanumSquare ExtraBold"/>
              </a:rPr>
              <a:t>수면</a:t>
            </a:r>
            <a:r>
              <a:rPr lang="en-US" sz="2000" b="0" i="0" u="none" strike="noStrike">
                <a:solidFill>
                  <a:srgbClr val="1187CF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1187CF"/>
                </a:solidFill>
                <a:ea typeface="NanumSquare ExtraBold"/>
              </a:rPr>
              <a:t>단계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99500" y="2755900"/>
            <a:ext cx="8724900" cy="524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4254A6"/>
                </a:solidFill>
                <a:latin typeface="NanumSquare ExtraBold"/>
              </a:rPr>
              <a:t>N3(</a:t>
            </a:r>
            <a:r>
              <a:rPr lang="ko-KR" sz="4500" b="0" i="0" u="none" strike="noStrike">
                <a:solidFill>
                  <a:srgbClr val="4254A6"/>
                </a:solidFill>
                <a:ea typeface="NanumSquare ExtraBold"/>
              </a:rPr>
              <a:t>깊은</a:t>
            </a:r>
            <a:r>
              <a:rPr lang="en-US" sz="4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4500" b="0" i="0" u="none" strike="noStrike">
                <a:solidFill>
                  <a:srgbClr val="4254A6"/>
                </a:solidFill>
                <a:ea typeface="NanumSquare ExtraBold"/>
              </a:rPr>
              <a:t>수면</a:t>
            </a:r>
            <a:r>
              <a:rPr lang="en-US" sz="4500" b="0" i="0" u="none" strike="noStrike">
                <a:solidFill>
                  <a:srgbClr val="4254A6"/>
                </a:solidFill>
                <a:latin typeface="NanumSquare ExtraBold"/>
              </a:rPr>
              <a:t>)</a:t>
            </a:r>
            <a:r>
              <a:rPr lang="ko-KR" sz="4500" b="0" i="0" u="none" strike="noStrike">
                <a:solidFill>
                  <a:srgbClr val="4254A6"/>
                </a:solidFill>
                <a:ea typeface="NanumSquare ExtraBold"/>
              </a:rPr>
              <a:t>과</a:t>
            </a:r>
            <a:r>
              <a:rPr lang="en-US" sz="4500" b="0" i="0" u="none" strike="noStrike">
                <a:solidFill>
                  <a:srgbClr val="4254A6"/>
                </a:solidFill>
                <a:latin typeface="NanumSquare ExtraBold"/>
              </a:rPr>
              <a:t> REM</a:t>
            </a:r>
            <a:r>
              <a:rPr lang="ko-KR" sz="4500" b="0" i="0" u="none" strike="noStrike">
                <a:solidFill>
                  <a:srgbClr val="4254A6"/>
                </a:solidFill>
                <a:ea typeface="NanumSquare ExtraBold"/>
              </a:rPr>
              <a:t>수면이</a:t>
            </a:r>
            <a:r>
              <a:rPr lang="en-US" sz="4500" b="0" i="0" u="none" strike="noStrike">
                <a:solidFill>
                  <a:srgbClr val="4254A6"/>
                </a:solidFill>
                <a:latin typeface="NanumSquare Extra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500" b="0" i="0" u="none" strike="noStrike">
                <a:solidFill>
                  <a:srgbClr val="4254A6"/>
                </a:solidFill>
                <a:ea typeface="NanumSquare ExtraBold"/>
              </a:rPr>
              <a:t>수면의</a:t>
            </a:r>
            <a:r>
              <a:rPr lang="en-US" sz="4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4500" b="0" i="0" u="none" strike="noStrike">
                <a:solidFill>
                  <a:srgbClr val="4254A6"/>
                </a:solidFill>
                <a:ea typeface="NanumSquare ExtraBold"/>
              </a:rPr>
              <a:t>질을</a:t>
            </a:r>
            <a:r>
              <a:rPr lang="en-US" sz="4500" b="0" i="0" u="none" strike="noStrike">
                <a:solidFill>
                  <a:srgbClr val="4254A6"/>
                </a:solidFill>
                <a:latin typeface="NanumSquare ExtraBold"/>
              </a:rPr>
              <a:t> </a:t>
            </a:r>
            <a:r>
              <a:rPr lang="ko-KR" sz="4500" b="0" i="0" u="none" strike="noStrike">
                <a:solidFill>
                  <a:srgbClr val="4254A6"/>
                </a:solidFill>
                <a:ea typeface="NanumSquare ExtraBold"/>
              </a:rPr>
              <a:t>결정</a:t>
            </a:r>
          </a:p>
          <a:p>
            <a:pPr lvl="0" algn="l">
              <a:lnSpc>
                <a:spcPct val="99600"/>
              </a:lnSpc>
            </a:pPr>
            <a:endParaRPr lang="ko-KR" sz="4500" b="0" i="0" u="none" strike="noStrike">
              <a:solidFill>
                <a:srgbClr val="4254A6"/>
              </a:solidFill>
              <a:ea typeface="NanumSquare ExtraBold"/>
            </a:endParaRPr>
          </a:p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N1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과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N2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단계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통합</a:t>
            </a:r>
          </a:p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-  N3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와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REM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수면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단계로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진입하는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과정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 </a:t>
            </a:r>
          </a:p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- N3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와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REM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단계로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이동하기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위한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주변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환경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조성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방법이</a:t>
            </a:r>
            <a:r>
              <a:rPr lang="en-US" sz="3200" b="0" i="0" u="none" strike="noStrike">
                <a:solidFill>
                  <a:srgbClr val="32B7D6"/>
                </a:solidFill>
                <a:latin typeface="NanumSquare ExtraBold"/>
              </a:rPr>
              <a:t> </a:t>
            </a:r>
            <a:r>
              <a:rPr lang="ko-KR" sz="3200" b="0" i="0" u="none" strike="noStrike">
                <a:solidFill>
                  <a:srgbClr val="32B7D6"/>
                </a:solidFill>
                <a:ea typeface="NanumSquare ExtraBold"/>
              </a:rPr>
              <a:t>유사</a:t>
            </a:r>
          </a:p>
          <a:p>
            <a:pPr lvl="0" algn="l">
              <a:lnSpc>
                <a:spcPct val="99600"/>
              </a:lnSpc>
            </a:pPr>
            <a:endParaRPr lang="ko-KR" sz="3200" b="0" i="0" u="none" strike="noStrike">
              <a:solidFill>
                <a:srgbClr val="32B7D6"/>
              </a:solidFill>
              <a:ea typeface="NanumSquare ExtraBold"/>
            </a:endParaRPr>
          </a:p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NanumSquare ExtraBold"/>
              </a:rPr>
              <a:t>PhysioNet</a:t>
            </a:r>
            <a:r>
              <a:rPr lang="ko-KR" sz="2300" b="0" i="0" u="none" strike="noStrike">
                <a:solidFill>
                  <a:srgbClr val="000000"/>
                </a:solidFill>
                <a:ea typeface="NanumSquare ExtraBold"/>
              </a:rPr>
              <a:t>의</a:t>
            </a:r>
            <a:r>
              <a:rPr lang="en-US" sz="2300" b="0" i="0" u="none" strike="noStrike">
                <a:solidFill>
                  <a:srgbClr val="000000"/>
                </a:solidFill>
                <a:latin typeface="NanumSquare ExtraBold"/>
              </a:rPr>
              <a:t> SleepAccel </a:t>
            </a:r>
            <a:r>
              <a:rPr lang="ko-KR" sz="2300" b="0" i="0" u="none" strike="noStrike">
                <a:solidFill>
                  <a:srgbClr val="000000"/>
                </a:solidFill>
                <a:ea typeface="NanumSquare ExtraBold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anumSquare ExtraBold"/>
              </a:rPr>
              <a:t>활용</a:t>
            </a:r>
          </a:p>
          <a:p>
            <a:pPr lvl="0" algn="l">
              <a:lnSpc>
                <a:spcPct val="99600"/>
              </a:lnSpc>
            </a:pPr>
            <a:endParaRPr lang="ko-KR" sz="2300" b="0" i="0" u="none" strike="noStrike">
              <a:solidFill>
                <a:srgbClr val="000000"/>
              </a:solidFill>
              <a:ea typeface="NanumSquare ExtraBold"/>
            </a:endParaRPr>
          </a:p>
          <a:p>
            <a:pPr lvl="0" algn="l">
              <a:lnSpc>
                <a:spcPct val="99600"/>
              </a:lnSpc>
            </a:pPr>
            <a:endParaRPr lang="ko-KR" sz="2300" b="0" i="0" u="none" strike="noStrike">
              <a:solidFill>
                <a:srgbClr val="000000"/>
              </a:solidFill>
              <a:ea typeface="NanumSquare Extra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1.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데이터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수집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05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0" y="4686300"/>
            <a:ext cx="3429000" cy="647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0" y="1562100"/>
            <a:ext cx="4318000" cy="688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720000">
            <a:off x="3060700" y="2476500"/>
            <a:ext cx="1625600" cy="162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720000">
            <a:off x="3060700" y="5689600"/>
            <a:ext cx="1625600" cy="162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7800" y="1587500"/>
            <a:ext cx="4584700" cy="685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194300" y="8750300"/>
            <a:ext cx="8343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txt </a:t>
            </a:r>
            <a:r>
              <a:rPr lang="ko-KR" sz="2900" b="0" i="0" u="none" strike="noStrike">
                <a:solidFill>
                  <a:srgbClr val="2E3D86"/>
                </a:solidFill>
                <a:ea typeface="NanumSquare ExtraBold"/>
              </a:rPr>
              <a:t>파일</a:t>
            </a: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(31</a:t>
            </a:r>
            <a:r>
              <a:rPr lang="ko-KR" sz="2900" b="0" i="0" u="none" strike="noStrike">
                <a:solidFill>
                  <a:srgbClr val="2E3D86"/>
                </a:solidFill>
                <a:ea typeface="NanumSquare ExtraBold"/>
              </a:rPr>
              <a:t>개</a:t>
            </a: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) -&gt; csv </a:t>
            </a:r>
            <a:r>
              <a:rPr lang="ko-KR" sz="2900" b="0" i="0" u="none" strike="noStrike">
                <a:solidFill>
                  <a:srgbClr val="2E3D86"/>
                </a:solidFill>
                <a:ea typeface="NanumSquare ExtraBold"/>
              </a:rPr>
              <a:t>파일</a:t>
            </a: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(1</a:t>
            </a:r>
            <a:r>
              <a:rPr lang="ko-KR" sz="2900" b="0" i="0" u="none" strike="noStrike">
                <a:solidFill>
                  <a:srgbClr val="2E3D86"/>
                </a:solidFill>
                <a:ea typeface="NanumSquare ExtraBold"/>
              </a:rPr>
              <a:t>개</a:t>
            </a: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) </a:t>
            </a:r>
          </a:p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(Python pandas </a:t>
            </a:r>
            <a:r>
              <a:rPr lang="ko-KR" sz="2900" b="0" i="0" u="none" strike="noStrike">
                <a:solidFill>
                  <a:srgbClr val="2E3D86"/>
                </a:solidFill>
                <a:ea typeface="NanumSquare ExtraBold"/>
              </a:rPr>
              <a:t>라이브러리</a:t>
            </a: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 </a:t>
            </a:r>
            <a:r>
              <a:rPr lang="ko-KR" sz="2900" b="0" i="0" u="none" strike="noStrike">
                <a:solidFill>
                  <a:srgbClr val="2E3D86"/>
                </a:solidFill>
                <a:ea typeface="NanumSquare ExtraBold"/>
              </a:rPr>
              <a:t>데이터</a:t>
            </a: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 </a:t>
            </a:r>
            <a:r>
              <a:rPr lang="ko-KR" sz="2900" b="0" i="0" u="none" strike="noStrike">
                <a:solidFill>
                  <a:srgbClr val="2E3D86"/>
                </a:solidFill>
                <a:ea typeface="NanumSquare ExtraBold"/>
              </a:rPr>
              <a:t>프레임</a:t>
            </a: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 </a:t>
            </a:r>
            <a:r>
              <a:rPr lang="ko-KR" sz="2900" b="0" i="0" u="none" strike="noStrike">
                <a:solidFill>
                  <a:srgbClr val="2E3D86"/>
                </a:solidFill>
                <a:ea typeface="NanumSquare ExtraBold"/>
              </a:rPr>
              <a:t>활용</a:t>
            </a: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2.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데이터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전처리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475200" y="9563100"/>
            <a:ext cx="292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06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752600"/>
            <a:ext cx="15570200" cy="6781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2.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데이터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전처리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5700" y="8966200"/>
            <a:ext cx="8343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matplotlib </a:t>
            </a:r>
            <a:r>
              <a:rPr lang="ko-KR" sz="2900" b="0" i="0" u="none" strike="noStrike">
                <a:solidFill>
                  <a:srgbClr val="2E3D86"/>
                </a:solidFill>
                <a:ea typeface="NanumSquare ExtraBold"/>
              </a:rPr>
              <a:t>활용한</a:t>
            </a: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 </a:t>
            </a:r>
            <a:r>
              <a:rPr lang="ko-KR" sz="2900" b="0" i="0" u="none" strike="noStrike">
                <a:solidFill>
                  <a:srgbClr val="2E3D86"/>
                </a:solidFill>
                <a:ea typeface="NanumSquare ExtraBold"/>
              </a:rPr>
              <a:t>데이터</a:t>
            </a:r>
            <a:r>
              <a:rPr lang="en-US" sz="2900" b="0" i="0" u="none" strike="noStrike">
                <a:solidFill>
                  <a:srgbClr val="2E3D86"/>
                </a:solidFill>
                <a:latin typeface="NanumSquare ExtraBold"/>
              </a:rPr>
              <a:t> </a:t>
            </a:r>
            <a:r>
              <a:rPr lang="ko-KR" sz="2900" b="0" i="0" u="none" strike="noStrike">
                <a:solidFill>
                  <a:srgbClr val="2E3D86"/>
                </a:solidFill>
                <a:ea typeface="NanumSquare ExtraBold"/>
              </a:rPr>
              <a:t>시각화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1524000"/>
            <a:ext cx="3733800" cy="7251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84300" y="2781300"/>
            <a:ext cx="8864600" cy="471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D(Deep sleep): N3(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깊은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수면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)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시간</a:t>
            </a:r>
          </a:p>
          <a:p>
            <a:pPr lvl="0" algn="ctr">
              <a:lnSpc>
                <a:spcPct val="116199"/>
              </a:lnSpc>
            </a:pPr>
            <a:endParaRPr lang="ko-KR" sz="2600" b="0" i="0" u="none" strike="noStrike" dirty="0">
              <a:solidFill>
                <a:srgbClr val="201A74"/>
              </a:solidFill>
              <a:ea typeface="NanumSquare ExtraBold"/>
            </a:endParaRP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R(Rem sleep): REM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수면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시간</a:t>
            </a:r>
          </a:p>
          <a:p>
            <a:pPr lvl="0" algn="ctr">
              <a:lnSpc>
                <a:spcPct val="116199"/>
              </a:lnSpc>
            </a:pPr>
            <a:endParaRPr lang="ko-KR" sz="2600" b="0" i="0" u="none" strike="noStrike" dirty="0">
              <a:solidFill>
                <a:srgbClr val="201A74"/>
              </a:solidFill>
              <a:ea typeface="NanumSquare ExtraBold"/>
            </a:endParaRP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D+R: D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와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R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의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합이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2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시간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이상인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경우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1,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아니면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0</a:t>
            </a:r>
          </a:p>
          <a:p>
            <a:pPr lvl="0" algn="ctr">
              <a:lnSpc>
                <a:spcPct val="116199"/>
              </a:lnSpc>
            </a:pPr>
            <a:endParaRPr lang="en-US" sz="2600" b="0" i="0" u="none" strike="noStrike" dirty="0">
              <a:solidFill>
                <a:srgbClr val="201A74"/>
              </a:solidFill>
              <a:latin typeface="NanumSquare ExtraBold"/>
            </a:endParaRP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FS(Full Sleep):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수면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시간이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6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시간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이상인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경우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1,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아니면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0</a:t>
            </a:r>
          </a:p>
          <a:p>
            <a:pPr lvl="0" algn="ctr">
              <a:lnSpc>
                <a:spcPct val="116199"/>
              </a:lnSpc>
            </a:pPr>
            <a:endParaRPr lang="en-US" sz="2600" b="0" i="0" u="none" strike="noStrike" dirty="0">
              <a:solidFill>
                <a:srgbClr val="201A74"/>
              </a:solidFill>
              <a:latin typeface="NanumSquare ExtraBold"/>
            </a:endParaRPr>
          </a:p>
          <a:p>
            <a:pPr lvl="0" algn="ctr">
              <a:lnSpc>
                <a:spcPct val="116199"/>
              </a:lnSpc>
            </a:pP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RT(Remain Time): </a:t>
            </a:r>
            <a:r>
              <a:rPr lang="en-US" altLang="ko-KR" sz="2600" b="1" i="0" u="none" strike="noStrike" dirty="0">
                <a:solidFill>
                  <a:srgbClr val="201A74"/>
                </a:solidFill>
                <a:latin typeface="NanumSquare ExtraBold"/>
              </a:rPr>
              <a:t>8</a:t>
            </a:r>
            <a:r>
              <a:rPr lang="ko-KR" altLang="en-US" sz="2600" b="1" i="0" u="none" strike="noStrike" dirty="0">
                <a:solidFill>
                  <a:srgbClr val="201A74"/>
                </a:solidFill>
                <a:latin typeface="NanumSquare ExtraBold"/>
              </a:rPr>
              <a:t>시간 </a:t>
            </a:r>
            <a:r>
              <a:rPr lang="en-US" altLang="ko-KR" sz="2600" b="1" i="0" u="none" strike="noStrike" dirty="0">
                <a:solidFill>
                  <a:srgbClr val="201A74"/>
                </a:solidFill>
                <a:latin typeface="NanumSquare ExtraBold"/>
              </a:rPr>
              <a:t>- (D+R, FS</a:t>
            </a:r>
            <a:r>
              <a:rPr lang="ko-KR" altLang="en-US" sz="2600" b="1" i="0" u="none" strike="noStrike" dirty="0">
                <a:solidFill>
                  <a:srgbClr val="201A74"/>
                </a:solidFill>
                <a:latin typeface="NanumSquare ExtraBold"/>
              </a:rPr>
              <a:t>충족시간</a:t>
            </a:r>
            <a:r>
              <a:rPr lang="en-US" altLang="ko-KR" sz="2600" b="1" i="0" u="none" strike="noStrike" dirty="0">
                <a:solidFill>
                  <a:srgbClr val="201A74"/>
                </a:solidFill>
                <a:latin typeface="NanumSquare ExtraBold"/>
              </a:rPr>
              <a:t>)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, </a:t>
            </a:r>
          </a:p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초과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시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0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으로</a:t>
            </a:r>
            <a:r>
              <a:rPr lang="en-US" sz="2600" b="0" i="0" u="none" strike="noStrike" dirty="0">
                <a:solidFill>
                  <a:srgbClr val="201A74"/>
                </a:solidFill>
                <a:latin typeface="NanumSquare ExtraBold"/>
              </a:rPr>
              <a:t> </a:t>
            </a:r>
            <a:r>
              <a:rPr lang="ko-KR" sz="2600" b="0" i="0" u="none" strike="noStrike" dirty="0">
                <a:solidFill>
                  <a:srgbClr val="201A74"/>
                </a:solidFill>
                <a:ea typeface="NanumSquare ExtraBold"/>
              </a:rPr>
              <a:t>처리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2.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데이터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전처리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75200" y="95631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07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0" y="1663700"/>
            <a:ext cx="1282700" cy="134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200" y="1663700"/>
            <a:ext cx="1270000" cy="1346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68500" y="1663700"/>
            <a:ext cx="6426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18A8F1"/>
                </a:solidFill>
                <a:ea typeface="NanumSquare ExtraBold"/>
              </a:rPr>
              <a:t>상황</a:t>
            </a:r>
            <a:r>
              <a:rPr lang="en-US" sz="2800" b="0" i="0" u="none" strike="noStrike">
                <a:solidFill>
                  <a:srgbClr val="18A8F1"/>
                </a:solidFill>
                <a:latin typeface="NanumSquare ExtraBold"/>
              </a:rPr>
              <a:t> 1: D+R == 1 &amp;&amp; FS == 1</a:t>
            </a:r>
          </a:p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18A8F1"/>
                </a:solidFill>
                <a:ea typeface="NanumSquare ExtraBold"/>
              </a:rPr>
              <a:t>서서히</a:t>
            </a:r>
            <a:r>
              <a:rPr lang="en-US" sz="2800" b="0" i="0" u="none" strike="noStrike">
                <a:solidFill>
                  <a:srgbClr val="18A8F1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18A8F1"/>
                </a:solidFill>
                <a:ea typeface="NanumSquare ExtraBold"/>
              </a:rPr>
              <a:t>깨움</a:t>
            </a:r>
            <a:r>
              <a:rPr lang="en-US" sz="2800" b="0" i="0" u="none" strike="noStrike">
                <a:solidFill>
                  <a:srgbClr val="18A8F1"/>
                </a:solidFill>
                <a:latin typeface="NanumSquare ExtraBold"/>
              </a:rPr>
              <a:t>(</a:t>
            </a:r>
            <a:r>
              <a:rPr lang="ko-KR" sz="2800" b="0" i="0" u="none" strike="noStrike">
                <a:solidFill>
                  <a:srgbClr val="18A8F1"/>
                </a:solidFill>
                <a:ea typeface="NanumSquare ExtraBold"/>
              </a:rPr>
              <a:t>빛으로</a:t>
            </a:r>
            <a:r>
              <a:rPr lang="en-US" sz="2800" b="0" i="0" u="none" strike="noStrike">
                <a:solidFill>
                  <a:srgbClr val="18A8F1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18A8F1"/>
                </a:solidFill>
                <a:ea typeface="NanumSquare ExtraBold"/>
              </a:rPr>
              <a:t>조절</a:t>
            </a:r>
            <a:r>
              <a:rPr lang="en-US" sz="2800" b="0" i="0" u="none" strike="noStrike">
                <a:solidFill>
                  <a:srgbClr val="18A8F1"/>
                </a:solidFill>
                <a:latin typeface="NanumSquare Extra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18A8F1"/>
                </a:solidFill>
                <a:ea typeface="NanumSquare ExtraBold"/>
              </a:rPr>
              <a:t>부저를</a:t>
            </a:r>
            <a:r>
              <a:rPr lang="en-US" sz="2800" b="0" i="0" u="none" strike="noStrike">
                <a:solidFill>
                  <a:srgbClr val="18A8F1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18A8F1"/>
                </a:solidFill>
                <a:ea typeface="NanumSquare ExtraBold"/>
              </a:rPr>
              <a:t>이용해</a:t>
            </a:r>
            <a:r>
              <a:rPr lang="en-US" sz="2800" b="0" i="0" u="none" strike="noStrike">
                <a:solidFill>
                  <a:srgbClr val="18A8F1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18A8F1"/>
                </a:solidFill>
                <a:ea typeface="NanumSquare ExtraBold"/>
              </a:rPr>
              <a:t>알람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00" y="5702300"/>
            <a:ext cx="1282700" cy="1346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400" y="5867400"/>
            <a:ext cx="10414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5100" y="5702300"/>
            <a:ext cx="1270000" cy="1346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10100" y="5689600"/>
            <a:ext cx="6426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1187CF"/>
                </a:solidFill>
                <a:ea typeface="NanumSquare ExtraBold"/>
              </a:rPr>
              <a:t>상황</a:t>
            </a:r>
            <a:r>
              <a:rPr lang="en-US" sz="2800" b="0" i="0" u="none" strike="noStrike">
                <a:solidFill>
                  <a:srgbClr val="1187CF"/>
                </a:solidFill>
                <a:latin typeface="NanumSquare ExtraBold"/>
              </a:rPr>
              <a:t> 3: D+R == 0 &amp;&amp; FS == 1</a:t>
            </a:r>
          </a:p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1187CF"/>
                </a:solidFill>
                <a:latin typeface="NanumSquare ExtraBold"/>
              </a:rPr>
              <a:t>LED OFF</a:t>
            </a:r>
          </a:p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1187CF"/>
                </a:solidFill>
                <a:ea typeface="NanumSquare ExtraBold"/>
              </a:rPr>
              <a:t>부저를</a:t>
            </a:r>
            <a:r>
              <a:rPr lang="en-US" sz="2800" b="0" i="0" u="none" strike="noStrike">
                <a:solidFill>
                  <a:srgbClr val="1187CF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1187CF"/>
                </a:solidFill>
                <a:ea typeface="NanumSquare ExtraBold"/>
              </a:rPr>
              <a:t>이용해</a:t>
            </a:r>
            <a:r>
              <a:rPr lang="en-US" sz="2800" b="0" i="0" u="none" strike="noStrike">
                <a:solidFill>
                  <a:srgbClr val="1187CF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1187CF"/>
                </a:solidFill>
                <a:ea typeface="NanumSquare ExtraBold"/>
              </a:rPr>
              <a:t>편안함을</a:t>
            </a:r>
            <a:r>
              <a:rPr lang="en-US" sz="2800" b="0" i="0" u="none" strike="noStrike">
                <a:solidFill>
                  <a:srgbClr val="1187CF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1187CF"/>
                </a:solidFill>
                <a:ea typeface="NanumSquare ExtraBold"/>
              </a:rPr>
              <a:t>주는</a:t>
            </a:r>
            <a:r>
              <a:rPr lang="en-US" sz="2800" b="0" i="0" u="none" strike="noStrike">
                <a:solidFill>
                  <a:srgbClr val="1187CF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1187CF"/>
                </a:solidFill>
                <a:ea typeface="NanumSquare ExtraBold"/>
              </a:rPr>
              <a:t>소리</a:t>
            </a:r>
            <a:r>
              <a:rPr lang="en-US" sz="2800" b="0" i="0" u="none" strike="noStrike">
                <a:solidFill>
                  <a:srgbClr val="1187CF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1187CF"/>
                </a:solidFill>
                <a:ea typeface="NanumSquare ExtraBold"/>
              </a:rPr>
              <a:t>출력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3100" y="3695700"/>
            <a:ext cx="1346200" cy="1346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3848100"/>
            <a:ext cx="1041400" cy="1041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00" y="3695700"/>
            <a:ext cx="1270000" cy="1346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302000" y="3683000"/>
            <a:ext cx="6426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E6CA5"/>
                </a:solidFill>
                <a:ea typeface="NanumSquare ExtraBold"/>
              </a:rPr>
              <a:t>상황</a:t>
            </a:r>
            <a:r>
              <a:rPr lang="en-US" sz="2800" b="0" i="0" u="none" strike="noStrike">
                <a:solidFill>
                  <a:srgbClr val="0E6CA5"/>
                </a:solidFill>
                <a:latin typeface="NanumSquare ExtraBold"/>
              </a:rPr>
              <a:t> 2: D+R == 1 &amp;&amp; FS == 0</a:t>
            </a:r>
          </a:p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E6CA5"/>
                </a:solidFill>
                <a:latin typeface="NanumSquare ExtraBold"/>
              </a:rPr>
              <a:t>LED OFF</a:t>
            </a:r>
          </a:p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E6CA5"/>
                </a:solidFill>
                <a:ea typeface="NanumSquare ExtraBold"/>
              </a:rPr>
              <a:t>아직</a:t>
            </a:r>
            <a:r>
              <a:rPr lang="en-US" sz="2800" b="0" i="0" u="none" strike="noStrike">
                <a:solidFill>
                  <a:srgbClr val="0E6CA5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0E6CA5"/>
                </a:solidFill>
                <a:ea typeface="NanumSquare ExtraBold"/>
              </a:rPr>
              <a:t>수면</a:t>
            </a:r>
            <a:r>
              <a:rPr lang="en-US" sz="2800" b="0" i="0" u="none" strike="noStrike">
                <a:solidFill>
                  <a:srgbClr val="0E6CA5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0E6CA5"/>
                </a:solidFill>
                <a:ea typeface="NanumSquare ExtraBold"/>
              </a:rPr>
              <a:t>중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9100" y="7874000"/>
            <a:ext cx="1041400" cy="1041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800" y="7721600"/>
            <a:ext cx="1270000" cy="1346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400" y="7721600"/>
            <a:ext cx="1282700" cy="1346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943600" y="7708900"/>
            <a:ext cx="64262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E3D86"/>
                </a:solidFill>
                <a:ea typeface="NanumSquare ExtraBold"/>
              </a:rPr>
              <a:t>상황</a:t>
            </a:r>
            <a:r>
              <a:rPr lang="en-US" sz="2800" b="0" i="0" u="none" strike="noStrike">
                <a:solidFill>
                  <a:srgbClr val="2E3D86"/>
                </a:solidFill>
                <a:latin typeface="NanumSquare ExtraBold"/>
              </a:rPr>
              <a:t> 4: D+R == 0 &amp;&amp; FS == 0</a:t>
            </a:r>
          </a:p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E3D86"/>
                </a:solidFill>
                <a:latin typeface="NanumSquare ExtraBold"/>
              </a:rPr>
              <a:t>LED OFF</a:t>
            </a:r>
          </a:p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E3D86"/>
                </a:solidFill>
                <a:ea typeface="NanumSquare ExtraBold"/>
              </a:rPr>
              <a:t>부저를</a:t>
            </a:r>
            <a:r>
              <a:rPr lang="en-US" sz="2800" b="0" i="0" u="none" strike="noStrike">
                <a:solidFill>
                  <a:srgbClr val="2E3D86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2E3D86"/>
                </a:solidFill>
                <a:ea typeface="NanumSquare ExtraBold"/>
              </a:rPr>
              <a:t>이용해</a:t>
            </a:r>
            <a:r>
              <a:rPr lang="en-US" sz="2800" b="0" i="0" u="none" strike="noStrike">
                <a:solidFill>
                  <a:srgbClr val="2E3D86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2E3D86"/>
                </a:solidFill>
                <a:ea typeface="NanumSquare ExtraBold"/>
              </a:rPr>
              <a:t>자장가</a:t>
            </a:r>
            <a:r>
              <a:rPr lang="en-US" sz="2800" b="0" i="0" u="none" strike="noStrike">
                <a:solidFill>
                  <a:srgbClr val="2E3D86"/>
                </a:solidFill>
                <a:latin typeface="NanumSquare ExtraBold"/>
              </a:rPr>
              <a:t> </a:t>
            </a:r>
            <a:r>
              <a:rPr lang="ko-KR" sz="2800" b="0" i="0" u="none" strike="noStrike">
                <a:solidFill>
                  <a:srgbClr val="2E3D86"/>
                </a:solidFill>
                <a:ea typeface="NanumSquare ExtraBold"/>
              </a:rPr>
              <a:t>출력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1282700" y="609600"/>
            <a:ext cx="2540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상황별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환경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제어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475200" y="95631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08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863600" y="9321800"/>
            <a:ext cx="16281400" cy="102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4508500" y="4114800"/>
            <a:ext cx="2209800" cy="26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00000">
            <a:off x="4508500" y="4521200"/>
            <a:ext cx="2209800" cy="26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36800" y="5194300"/>
            <a:ext cx="1587500" cy="26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414500" y="5194300"/>
            <a:ext cx="1587500" cy="26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741400" y="5194300"/>
            <a:ext cx="1587500" cy="266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900000">
            <a:off x="10985500" y="4114800"/>
            <a:ext cx="2209800" cy="26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1700000">
            <a:off x="10985500" y="4521200"/>
            <a:ext cx="2209800" cy="266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900000">
            <a:off x="4762500" y="6832600"/>
            <a:ext cx="2209800" cy="26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1700000">
            <a:off x="4495800" y="6908800"/>
            <a:ext cx="2209800" cy="266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1282700" y="622300"/>
            <a:ext cx="254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2.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시스템</a:t>
            </a:r>
            <a:r>
              <a:rPr lang="en-US" sz="2000" b="0" i="0" u="none" strike="noStrike">
                <a:solidFill>
                  <a:srgbClr val="3B7DDD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B7DDD"/>
                </a:solidFill>
                <a:ea typeface="NanumSquare ExtraBold"/>
              </a:rPr>
              <a:t>설계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8800" y="533400"/>
            <a:ext cx="68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3B7DDD"/>
                </a:solidFill>
                <a:latin typeface="NanumSquare ExtraBold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00" y="6743700"/>
            <a:ext cx="1828800" cy="1828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146300" y="88265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실시간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수면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데이터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20900" y="6261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MySQL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2500" y="2019300"/>
            <a:ext cx="1803400" cy="1803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120900" y="1409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Python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20900" y="4076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Flask Server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0" y="4254500"/>
            <a:ext cx="3124200" cy="1676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900000">
            <a:off x="10274300" y="3619500"/>
            <a:ext cx="622300" cy="685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416800" y="6286500"/>
            <a:ext cx="3022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A4CA8"/>
                </a:solidFill>
                <a:latin typeface="NanumSquare ExtraBold"/>
              </a:rPr>
              <a:t>ESP8266 </a:t>
            </a:r>
            <a:r>
              <a:rPr lang="en-US" sz="2000" b="0" i="0" u="none" strike="noStrike" dirty="0" err="1">
                <a:solidFill>
                  <a:srgbClr val="3A4CA8"/>
                </a:solidFill>
                <a:latin typeface="NanumSquare ExtraBold"/>
              </a:rPr>
              <a:t>NodeMCU</a:t>
            </a:r>
            <a:endParaRPr lang="en-US" sz="2000" b="0" i="0" u="none" strike="noStrike" dirty="0">
              <a:solidFill>
                <a:srgbClr val="3A4CA8"/>
              </a:solidFill>
              <a:latin typeface="NanumSquare Extra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924800" y="36322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C/C++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0" y="2019300"/>
            <a:ext cx="2552700" cy="1803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855700" y="4076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Arduino UNO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55700" y="1409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C/C++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08100" y="6819900"/>
            <a:ext cx="1727200" cy="18034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3868400" y="88265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Arduino Sensor</a:t>
            </a:r>
          </a:p>
        </p:txBody>
      </p:sp>
      <p:sp>
        <p:nvSpPr>
          <p:cNvPr id="37" name="TextBox 37"/>
          <p:cNvSpPr txBox="1"/>
          <p:nvPr/>
        </p:nvSpPr>
        <p:spPr>
          <a:xfrm rot="-900000">
            <a:off x="11226800" y="47117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측정값</a:t>
            </a:r>
          </a:p>
        </p:txBody>
      </p:sp>
      <p:sp>
        <p:nvSpPr>
          <p:cNvPr id="38" name="TextBox 38"/>
          <p:cNvSpPr txBox="1"/>
          <p:nvPr/>
        </p:nvSpPr>
        <p:spPr>
          <a:xfrm rot="-900000">
            <a:off x="10909300" y="3848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JSON</a:t>
            </a:r>
            <a:r>
              <a:rPr lang="en-US" sz="1300" b="0" i="0" u="none" strike="noStrike">
                <a:solidFill>
                  <a:srgbClr val="3A4CA8"/>
                </a:solidFill>
                <a:latin typeface="NanumSquare ExtraBold"/>
              </a:rPr>
              <a:t>(DR, FS, RT)</a:t>
            </a:r>
          </a:p>
        </p:txBody>
      </p:sp>
      <p:sp>
        <p:nvSpPr>
          <p:cNvPr id="39" name="TextBox 39"/>
          <p:cNvSpPr txBox="1"/>
          <p:nvPr/>
        </p:nvSpPr>
        <p:spPr>
          <a:xfrm rot="900000">
            <a:off x="4724400" y="38481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 </a:t>
            </a: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측정값</a:t>
            </a:r>
          </a:p>
        </p:txBody>
      </p:sp>
      <p:sp>
        <p:nvSpPr>
          <p:cNvPr id="40" name="TextBox 40"/>
          <p:cNvSpPr txBox="1"/>
          <p:nvPr/>
        </p:nvSpPr>
        <p:spPr>
          <a:xfrm rot="900000">
            <a:off x="4457700" y="4660900"/>
            <a:ext cx="2019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JSON</a:t>
            </a:r>
            <a:r>
              <a:rPr lang="en-US" sz="1300" b="0" i="0" u="none" strike="noStrike">
                <a:solidFill>
                  <a:srgbClr val="3A4CA8"/>
                </a:solidFill>
                <a:latin typeface="NanumSquare ExtraBold"/>
              </a:rPr>
              <a:t>(DR, FS, RT)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70100" y="50165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실시간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데이터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367000" y="5003800"/>
            <a:ext cx="520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제어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124200" y="50165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ID, DR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A4CA8"/>
                </a:solidFill>
                <a:latin typeface="NanumSquare ExtraBold"/>
              </a:rPr>
              <a:t>FS, RT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487400" y="5003800"/>
            <a:ext cx="1066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센서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3A4CA8"/>
                </a:solidFill>
                <a:ea typeface="NanumSquare ExtraBold"/>
              </a:rPr>
              <a:t>측정값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900000">
            <a:off x="4940300" y="6096000"/>
            <a:ext cx="1828800" cy="18288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7475200" y="9563100"/>
            <a:ext cx="29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3B7DDD"/>
                </a:solidFill>
                <a:latin typeface="NanumSquare ExtraBold"/>
              </a:rPr>
              <a:t>09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24400" y="9817100"/>
            <a:ext cx="355600" cy="25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738</Words>
  <Application>Microsoft Office PowerPoint</Application>
  <PresentationFormat>사용자 지정</PresentationFormat>
  <Paragraphs>223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Calibri</vt:lpstr>
      <vt:lpstr>NanumSquare Light</vt:lpstr>
      <vt:lpstr>NanumSquareRoundOTF Bold</vt:lpstr>
      <vt:lpstr>NanumSquare ExtraBold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이현호</cp:lastModifiedBy>
  <cp:revision>21</cp:revision>
  <dcterms:created xsi:type="dcterms:W3CDTF">2006-08-16T00:00:00Z</dcterms:created>
  <dcterms:modified xsi:type="dcterms:W3CDTF">2025-04-07T04:53:33Z</dcterms:modified>
</cp:coreProperties>
</file>